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sldIdLst>
    <p:sldId id="282" r:id="rId2"/>
    <p:sldId id="289" r:id="rId3"/>
    <p:sldId id="288" r:id="rId4"/>
    <p:sldId id="283" r:id="rId5"/>
    <p:sldId id="287" r:id="rId6"/>
    <p:sldId id="284" r:id="rId7"/>
    <p:sldId id="286" r:id="rId8"/>
    <p:sldId id="290" r:id="rId9"/>
    <p:sldId id="285" r:id="rId10"/>
  </p:sldIdLst>
  <p:sldSz cx="13322300" cy="74676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H SarabunPSK" panose="020B0500040200020003" pitchFamily="34" charset="-34"/>
      <p:regular r:id="rId16"/>
      <p:bold r:id="rId17"/>
      <p:italic r:id="rId18"/>
      <p:boldItalic r:id="rId19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4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FF"/>
    <a:srgbClr val="00CCFF"/>
    <a:srgbClr val="FFFF99"/>
    <a:srgbClr val="FFFF00"/>
    <a:srgbClr val="A2E2C2"/>
    <a:srgbClr val="FFFFFB"/>
    <a:srgbClr val="FFFFF3"/>
    <a:srgbClr val="86E7FA"/>
    <a:srgbClr val="B3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43" autoAdjust="0"/>
  </p:normalViewPr>
  <p:slideViewPr>
    <p:cSldViewPr snapToGrid="0" showGuides="1">
      <p:cViewPr varScale="1">
        <p:scale>
          <a:sx n="66" d="100"/>
          <a:sy n="66" d="100"/>
        </p:scale>
        <p:origin x="642" y="36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EE71-F37F-4AE2-B385-0E95EEF4F216}" type="datetimeFigureOut">
              <a:rPr lang="th-TH" smtClean="0"/>
              <a:t>24/08/64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D23AC-BB6B-4706-996A-148A998441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578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60CA-E009-4FA6-95A4-56CBF26C3E53}" type="datetime1">
              <a:rPr lang="th-TH" smtClean="0"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165D-2F79-47A2-99E6-9D0E90575134}" type="datetime1">
              <a:rPr lang="th-TH" smtClean="0"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287B-A7B1-4599-8E6D-1C86D7A087C6}" type="datetime1">
              <a:rPr lang="th-TH" smtClean="0"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7B5E-A489-411B-81AA-0130CF1D5343}" type="datetime1">
              <a:rPr lang="th-TH" smtClean="0"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59EC-513C-45FB-9359-48FDBA187A4D}" type="datetime1">
              <a:rPr lang="th-TH" smtClean="0"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28E3-DEE2-4500-B2D9-A13A77B6CA60}" type="datetime1">
              <a:rPr lang="th-TH" smtClean="0"/>
              <a:t>24/08/64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5F39-333F-4E7E-85FA-BEC7CA0F528F}" type="datetime1">
              <a:rPr lang="th-TH" smtClean="0"/>
              <a:t>24/08/64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6450-F75F-42BA-9235-043616006C11}" type="datetime1">
              <a:rPr lang="th-TH" smtClean="0"/>
              <a:t>24/08/64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8663-AAFE-41A4-8BF2-5077B1F6EA3C}" type="datetime1">
              <a:rPr lang="th-TH" smtClean="0"/>
              <a:t>24/08/64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C67E-E4F2-42F6-B9F5-0395DE22142E}" type="datetime1">
              <a:rPr lang="th-TH" smtClean="0"/>
              <a:t>24/08/64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5E2D-534A-46B2-B8E2-1A48239CE867}" type="datetime1">
              <a:rPr lang="th-TH" smtClean="0"/>
              <a:t>24/08/64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90CC-60D7-45F2-9579-F466F1583C51}" type="datetime1">
              <a:rPr lang="th-TH" smtClean="0"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25943" y="2801257"/>
            <a:ext cx="1689793" cy="3755254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8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.1 ประโยชน์ระบบประมวลผลแบบคลาวด์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588167" y="2405176"/>
            <a:ext cx="10319523" cy="424565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ประหยัดการลงทุนเรื่องทรัพยากรคอมพิวเตอร์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เพราะเปลี่ยนมาเป็นการเช่าระบบแทน ซึ่งทำให้บริษัทที่มีเงินลงทุนจำกัดสามารถมีระบบสารสนเทศที่ดีใช้ได้เท่า เทียมกับบริษัทอื่น ๆ</a:t>
            </a:r>
          </a:p>
          <a:p>
            <a:pPr algn="thaiDist"/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สามารถสร้างระบบใหม่ขึ้นมาใช้ได้ในเวลาอันรวดเร็ว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เพราะว่าผู้ให้บริการจะจัดเตรียมทรัพยากรขนาดใหญ่ไว้รองรับผู้ใช้บริการอยู่ แล้ว ดังนั้นจึงไม่ต้องมีระยะเวลาการ ออกแบบระบบ สั่งซื้อฮาร์ดแวร์ และติดตั้งฮาร์ดแวร์ ซึ่งแค่นี้ก็ลดระยะเวลาดำเนินการไปเป็นเดือนเลยทีเดียว</a:t>
            </a:r>
          </a:p>
          <a:p>
            <a:pPr algn="thaiDist"/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ounded Rectangle 95">
            <a:extLst>
              <a:ext uri="{FF2B5EF4-FFF2-40B4-BE49-F238E27FC236}">
                <a16:creationId xmlns:a16="http://schemas.microsoft.com/office/drawing/2014/main" id="{25885B75-124F-4F93-B356-204710ED2A08}"/>
              </a:ext>
            </a:extLst>
          </p:cNvPr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61">
            <a:extLst>
              <a:ext uri="{FF2B5EF4-FFF2-40B4-BE49-F238E27FC236}">
                <a16:creationId xmlns:a16="http://schemas.microsoft.com/office/drawing/2014/main" id="{3F39CAA8-2C94-4F96-B784-4164118752A3}"/>
              </a:ext>
            </a:extLst>
          </p:cNvPr>
          <p:cNvSpPr txBox="1"/>
          <p:nvPr/>
        </p:nvSpPr>
        <p:spPr>
          <a:xfrm>
            <a:off x="4373498" y="-35871"/>
            <a:ext cx="8951764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การใช้ประโยชน์ระบบประมวลผลแบบคลาวด์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Utilizing Cloud Computing Systems</a:t>
            </a:r>
          </a:p>
        </p:txBody>
      </p:sp>
    </p:spTree>
    <p:extLst>
      <p:ext uri="{BB962C8B-B14F-4D97-AF65-F5344CB8AC3E}">
        <p14:creationId xmlns:p14="http://schemas.microsoft.com/office/powerpoint/2010/main" val="275893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8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.1 ประโยชน์ระบบประมวลผลแบบคลาวด์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294984" y="2655220"/>
            <a:ext cx="10870818" cy="4052946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เพิ่มขนาดทรัพยากรได้ง่ายดายและรวดเร็ว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ในกรณีที่ระบบของผู้ใช้บริการมีขนาดใหญ่ขึ้นก็ย่อมต้องขยายทรัพยากรให้เพิ่ม ขึ้นตามการใช้งาน ซึ่งระบบที่เป็นของบริษัทเองคงต้องทำการออกแบบและสั่งซื้อและติดตั้งกัน วุ่นวายเสียเวลา ด้วยการใช้บริการ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ก็ทำให้การเพิ่มขนาดทรัพยากรนั้นง่ายและรวดเร็วภายในข้ามคืนเท่านั้น</a:t>
            </a:r>
          </a:p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ขจัดปัญหาเรื่องการดูแลระบบทรัพยากรสารสนเทศ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ออกไปให้ผู้ให้บริการ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ดูแลแทน จึงทำให้ลดทั้งความยุ่งยากของการดูแลและลดจำนวนบุคลากรที่ต้องจ้างมาเพื่อ ดูแลระบบอีกด้วย</a:t>
            </a:r>
          </a:p>
        </p:txBody>
      </p:sp>
      <p:sp>
        <p:nvSpPr>
          <p:cNvPr id="23" name="Rounded Rectangle 95">
            <a:extLst>
              <a:ext uri="{FF2B5EF4-FFF2-40B4-BE49-F238E27FC236}">
                <a16:creationId xmlns:a16="http://schemas.microsoft.com/office/drawing/2014/main" id="{25885B75-124F-4F93-B356-204710ED2A08}"/>
              </a:ext>
            </a:extLst>
          </p:cNvPr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61">
            <a:extLst>
              <a:ext uri="{FF2B5EF4-FFF2-40B4-BE49-F238E27FC236}">
                <a16:creationId xmlns:a16="http://schemas.microsoft.com/office/drawing/2014/main" id="{3F39CAA8-2C94-4F96-B784-4164118752A3}"/>
              </a:ext>
            </a:extLst>
          </p:cNvPr>
          <p:cNvSpPr txBox="1"/>
          <p:nvPr/>
        </p:nvSpPr>
        <p:spPr>
          <a:xfrm>
            <a:off x="4373498" y="-35871"/>
            <a:ext cx="8951764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การใช้ประโยชน์ระบบประมวลผลแบบคลาวด์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Utilizing Cloud Computing Systems</a:t>
            </a:r>
          </a:p>
        </p:txBody>
      </p:sp>
    </p:spTree>
    <p:extLst>
      <p:ext uri="{BB962C8B-B14F-4D97-AF65-F5344CB8AC3E}">
        <p14:creationId xmlns:p14="http://schemas.microsoft.com/office/powerpoint/2010/main" val="40006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8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.1 ประโยชน์ระบบประมวลผลแบบกลุ่มเมฆ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23" name="Rounded Rectangle 95">
            <a:extLst>
              <a:ext uri="{FF2B5EF4-FFF2-40B4-BE49-F238E27FC236}">
                <a16:creationId xmlns:a16="http://schemas.microsoft.com/office/drawing/2014/main" id="{25885B75-124F-4F93-B356-204710ED2A08}"/>
              </a:ext>
            </a:extLst>
          </p:cNvPr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61">
            <a:extLst>
              <a:ext uri="{FF2B5EF4-FFF2-40B4-BE49-F238E27FC236}">
                <a16:creationId xmlns:a16="http://schemas.microsoft.com/office/drawing/2014/main" id="{3F39CAA8-2C94-4F96-B784-4164118752A3}"/>
              </a:ext>
            </a:extLst>
          </p:cNvPr>
          <p:cNvSpPr txBox="1"/>
          <p:nvPr/>
        </p:nvSpPr>
        <p:spPr>
          <a:xfrm>
            <a:off x="4373498" y="-35871"/>
            <a:ext cx="8951764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การใช้ประโยชน์ระบบประมวลผลแบบคลาวด์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Utilizing Cloud Computing Systems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ADEFC578-0816-4E1B-924D-CFD29B479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343" y="2455448"/>
            <a:ext cx="8408257" cy="402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0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8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.2 ประโยชนทางธุรกิจ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588168" y="2365830"/>
            <a:ext cx="9955253" cy="420175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1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ผลประโยชน์ด้านการเงิน</a:t>
            </a:r>
          </a:p>
          <a:p>
            <a:pPr algn="thaiDist"/>
            <a:r>
              <a:rPr lang="en-US" sz="31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 </a:t>
            </a:r>
            <a:r>
              <a:rPr lang="th-TH" sz="31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ก่อให้เกิดประโยชน์ครอบคลุมเกี่ยวกับงบการเงิน</a:t>
            </a:r>
          </a:p>
          <a:p>
            <a:pPr algn="thaiDist"/>
            <a:r>
              <a:rPr lang="th-TH" sz="31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ลดค่าใช้จ่าย โดยค่าใช้จ่ายจะ</a:t>
            </a:r>
            <a:r>
              <a:rPr lang="th-TH" sz="3100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ต่ำลง</a:t>
            </a:r>
            <a:r>
              <a:rPr lang="th-TH" sz="31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เมื่อใช้บริการคลาว</a:t>
            </a:r>
            <a:r>
              <a:rPr lang="th-TH" sz="3100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ด์</a:t>
            </a:r>
            <a:r>
              <a:rPr lang="th-TH" sz="31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เปรียบเทียบกับการต้องสร้างและบำรุงรักษาระบบด้วยตนเอง</a:t>
            </a:r>
          </a:p>
          <a:p>
            <a:pPr algn="thaiDist"/>
            <a:r>
              <a:rPr lang="th-TH" sz="31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ลดต้นทุนโดยรวมในการเป็นเจ้าของ โดยลงทุนจริงเท่าที่ใช้งาน </a:t>
            </a:r>
            <a:r>
              <a:rPr lang="th-TH" sz="3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และยังได้ความรวดเร็วในความพร้อมใช้งานอีกด้วย</a:t>
            </a:r>
          </a:p>
          <a:p>
            <a:pPr algn="thaiDist"/>
            <a:r>
              <a:rPr lang="th-TH" sz="31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ลดงบลงทุนค่าใช้จ่ายของไอที </a:t>
            </a:r>
            <a:r>
              <a:rPr lang="th-TH" sz="3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โดยเปลี่ยนการลงทุนเป็นการจ่ายค่าดำเนินการแทน</a:t>
            </a:r>
          </a:p>
          <a:p>
            <a:pPr algn="thaiDist"/>
            <a:r>
              <a:rPr lang="th-TH" sz="31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ปรับปรุงค่าใช้จ่ายได้ตามการบริหารจัดการกระแสเงินสดของธุรกิจ </a:t>
            </a:r>
            <a:r>
              <a:rPr lang="th-TH" sz="3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โดยจ่ายเฉพาะบริการที่จำเป็นต้องใช้จริง ๆ </a:t>
            </a:r>
          </a:p>
        </p:txBody>
      </p:sp>
      <p:sp>
        <p:nvSpPr>
          <p:cNvPr id="23" name="Rounded Rectangle 95">
            <a:extLst>
              <a:ext uri="{FF2B5EF4-FFF2-40B4-BE49-F238E27FC236}">
                <a16:creationId xmlns:a16="http://schemas.microsoft.com/office/drawing/2014/main" id="{25885B75-124F-4F93-B356-204710ED2A08}"/>
              </a:ext>
            </a:extLst>
          </p:cNvPr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61">
            <a:extLst>
              <a:ext uri="{FF2B5EF4-FFF2-40B4-BE49-F238E27FC236}">
                <a16:creationId xmlns:a16="http://schemas.microsoft.com/office/drawing/2014/main" id="{3F39CAA8-2C94-4F96-B784-4164118752A3}"/>
              </a:ext>
            </a:extLst>
          </p:cNvPr>
          <p:cNvSpPr txBox="1"/>
          <p:nvPr/>
        </p:nvSpPr>
        <p:spPr>
          <a:xfrm>
            <a:off x="4373498" y="-35871"/>
            <a:ext cx="8951764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การใช้ประโยชน์ระบบประมวลผลแบบคลาวด์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Utilizing Cloud Computing Systems</a:t>
            </a:r>
          </a:p>
        </p:txBody>
      </p:sp>
    </p:spTree>
    <p:extLst>
      <p:ext uri="{BB962C8B-B14F-4D97-AF65-F5344CB8AC3E}">
        <p14:creationId xmlns:p14="http://schemas.microsoft.com/office/powerpoint/2010/main" val="228014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8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.2 ประโยชนทางธุรกิจ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23" name="Rounded Rectangle 95">
            <a:extLst>
              <a:ext uri="{FF2B5EF4-FFF2-40B4-BE49-F238E27FC236}">
                <a16:creationId xmlns:a16="http://schemas.microsoft.com/office/drawing/2014/main" id="{25885B75-124F-4F93-B356-204710ED2A08}"/>
              </a:ext>
            </a:extLst>
          </p:cNvPr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61">
            <a:extLst>
              <a:ext uri="{FF2B5EF4-FFF2-40B4-BE49-F238E27FC236}">
                <a16:creationId xmlns:a16="http://schemas.microsoft.com/office/drawing/2014/main" id="{3F39CAA8-2C94-4F96-B784-4164118752A3}"/>
              </a:ext>
            </a:extLst>
          </p:cNvPr>
          <p:cNvSpPr txBox="1"/>
          <p:nvPr/>
        </p:nvSpPr>
        <p:spPr>
          <a:xfrm>
            <a:off x="4373498" y="-35871"/>
            <a:ext cx="8951764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การใช้ประโยชน์ระบบประมวลผลแบบคลาวด์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Utilizing Cloud Computing Systems</a:t>
            </a:r>
          </a:p>
        </p:txBody>
      </p:sp>
      <p:pic>
        <p:nvPicPr>
          <p:cNvPr id="24578" name="Picture 2" descr="Benefits of Cloud">
            <a:extLst>
              <a:ext uri="{FF2B5EF4-FFF2-40B4-BE49-F238E27FC236}">
                <a16:creationId xmlns:a16="http://schemas.microsoft.com/office/drawing/2014/main" id="{63467510-7934-49EE-8520-CA20C214A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176" y="1702237"/>
            <a:ext cx="6068567" cy="474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8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.2 ประโยชนทางธุรกิจ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588168" y="2670630"/>
            <a:ext cx="10273738" cy="409673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ประโยชน์ด้านการตอบสนอง</a:t>
            </a:r>
          </a:p>
          <a:p>
            <a:pPr algn="thaiDist"/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ช่วยให้องค์กรมั่นใจในการตอบสนองตามความต้องการทางธุรกิจ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ด้วย:</a:t>
            </a:r>
          </a:p>
          <a:p>
            <a:pPr algn="thaiDist"/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ทรัพยากรสำหรับประมวลผลและระบบมีพร้อมใช้งานได้ทันที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ตามความต้องการทางธุรกิจ</a:t>
            </a:r>
          </a:p>
          <a:p>
            <a:pPr algn="thaiDist"/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เข้าดึงคลาวด์ได้หลากหลายช่องทาง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จึงมั่นใจได้ว่าข้อมูลและแอปพลิเคชันจะพร้อมใช้งานได้จากทุกที่ทุกเวลา</a:t>
            </a:r>
          </a:p>
          <a:p>
            <a:pPr algn="thaiDist"/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คล่อง ตัวมากขึ้นด้วยคลาว</a:t>
            </a:r>
            <a:r>
              <a:rPr lang="th-TH" sz="3200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ด์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จึงช่วยให้สามารถตอบสนองต่อความต้องการทางธุรกิจที่เปลี่ยนแปลงไปได้อย่าง รวดเร็วด้วยทรัพยากรด้านไอทีที่เหมาะสม</a:t>
            </a:r>
          </a:p>
          <a:p>
            <a:pPr algn="thaiDist"/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ounded Rectangle 95">
            <a:extLst>
              <a:ext uri="{FF2B5EF4-FFF2-40B4-BE49-F238E27FC236}">
                <a16:creationId xmlns:a16="http://schemas.microsoft.com/office/drawing/2014/main" id="{25885B75-124F-4F93-B356-204710ED2A08}"/>
              </a:ext>
            </a:extLst>
          </p:cNvPr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61">
            <a:extLst>
              <a:ext uri="{FF2B5EF4-FFF2-40B4-BE49-F238E27FC236}">
                <a16:creationId xmlns:a16="http://schemas.microsoft.com/office/drawing/2014/main" id="{3F39CAA8-2C94-4F96-B784-4164118752A3}"/>
              </a:ext>
            </a:extLst>
          </p:cNvPr>
          <p:cNvSpPr txBox="1"/>
          <p:nvPr/>
        </p:nvSpPr>
        <p:spPr>
          <a:xfrm>
            <a:off x="4373498" y="-35871"/>
            <a:ext cx="8951764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การใช้ประโยชน์ระบบประมวลผลแบบคลาวด์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Utilizing Cloud Computing Systems</a:t>
            </a:r>
          </a:p>
        </p:txBody>
      </p:sp>
    </p:spTree>
    <p:extLst>
      <p:ext uri="{BB962C8B-B14F-4D97-AF65-F5344CB8AC3E}">
        <p14:creationId xmlns:p14="http://schemas.microsoft.com/office/powerpoint/2010/main" val="375707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8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.2 ประโยชนทางธุรกิจ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678062" y="2514635"/>
            <a:ext cx="9959611" cy="4052946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ประโยชน์สำหรับลูกค้า</a:t>
            </a:r>
          </a:p>
          <a:p>
            <a:pPr algn="thaiDist"/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ลูกค้าได้รับความปลอดภัยด้านการเก็บข้อมูลของเว็บไซต์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หมดกังวลปัญหาเรื่องความเสียหายของ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การถูกโจรกรรม และจู่โจมจาก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Hacker</a:t>
            </a:r>
          </a:p>
          <a:p>
            <a:pPr algn="thaiDist"/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ลดต้นทุนการบริหารงานบุคลากรดูแล 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 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และค่าบริหารจัดการ 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เนื่องจากระบบ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มีผู้เชี่ยวชาญคอยดูแลแทน</a:t>
            </a:r>
          </a:p>
          <a:p>
            <a:pPr algn="thaiDist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ความเร็วสูง</a:t>
            </a:r>
          </a:p>
          <a:p>
            <a:pPr algn="thaiDist"/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ounded Rectangle 95">
            <a:extLst>
              <a:ext uri="{FF2B5EF4-FFF2-40B4-BE49-F238E27FC236}">
                <a16:creationId xmlns:a16="http://schemas.microsoft.com/office/drawing/2014/main" id="{25885B75-124F-4F93-B356-204710ED2A08}"/>
              </a:ext>
            </a:extLst>
          </p:cNvPr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61">
            <a:extLst>
              <a:ext uri="{FF2B5EF4-FFF2-40B4-BE49-F238E27FC236}">
                <a16:creationId xmlns:a16="http://schemas.microsoft.com/office/drawing/2014/main" id="{3F39CAA8-2C94-4F96-B784-4164118752A3}"/>
              </a:ext>
            </a:extLst>
          </p:cNvPr>
          <p:cNvSpPr txBox="1"/>
          <p:nvPr/>
        </p:nvSpPr>
        <p:spPr>
          <a:xfrm>
            <a:off x="4373498" y="-35871"/>
            <a:ext cx="8951764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การใช้ประโยชน์ระบบประมวลผลแบบคลาวด์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Utilizing Cloud Computing Systems</a:t>
            </a:r>
          </a:p>
        </p:txBody>
      </p:sp>
    </p:spTree>
    <p:extLst>
      <p:ext uri="{BB962C8B-B14F-4D97-AF65-F5344CB8AC3E}">
        <p14:creationId xmlns:p14="http://schemas.microsoft.com/office/powerpoint/2010/main" val="209863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8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.2 ประโยชนทางธุรกิจ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678063" y="2514635"/>
            <a:ext cx="9865358" cy="4052946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สามารถเพิ่ม หรือลดพื้นที่เก็บข้อมูลเว็บไซต์ได้ง่าย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โดยที่ไม่ต้องมีการปรับเปลี่ยน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Hardware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Software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ที่ใช้บริการอยู่ สามารถเพิ่มหรือลดได้เลยทันที</a:t>
            </a:r>
          </a:p>
          <a:p>
            <a:pPr algn="thaiDist"/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สามารถเข้าถึงข้อมูลบนระบบ 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 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ได้หลากหลายช่องทาง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ทั้งเจ้าของกิจการและลูกค้าผู้ใช้งานลูกค้ามีเครื่องแม่ข่ายในการเก็บข้อมูลที่ดี มีระบบสำรองข้อมูลที่ดีเยี่ยม และมีเครือข่ายความเร็วสูง</a:t>
            </a:r>
          </a:p>
          <a:p>
            <a:pPr algn="thaiDist"/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ounded Rectangle 95">
            <a:extLst>
              <a:ext uri="{FF2B5EF4-FFF2-40B4-BE49-F238E27FC236}">
                <a16:creationId xmlns:a16="http://schemas.microsoft.com/office/drawing/2014/main" id="{25885B75-124F-4F93-B356-204710ED2A08}"/>
              </a:ext>
            </a:extLst>
          </p:cNvPr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61">
            <a:extLst>
              <a:ext uri="{FF2B5EF4-FFF2-40B4-BE49-F238E27FC236}">
                <a16:creationId xmlns:a16="http://schemas.microsoft.com/office/drawing/2014/main" id="{3F39CAA8-2C94-4F96-B784-4164118752A3}"/>
              </a:ext>
            </a:extLst>
          </p:cNvPr>
          <p:cNvSpPr txBox="1"/>
          <p:nvPr/>
        </p:nvSpPr>
        <p:spPr>
          <a:xfrm>
            <a:off x="4373498" y="-35871"/>
            <a:ext cx="8951764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การใช้ประโยชน์ระบบประมวลผลแบบคลาวด์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Utilizing Cloud Computing Systems</a:t>
            </a:r>
          </a:p>
        </p:txBody>
      </p:sp>
    </p:spTree>
    <p:extLst>
      <p:ext uri="{BB962C8B-B14F-4D97-AF65-F5344CB8AC3E}">
        <p14:creationId xmlns:p14="http://schemas.microsoft.com/office/powerpoint/2010/main" val="2203659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8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.2 ประโยชนทางธุรกิจ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23" name="Rounded Rectangle 95">
            <a:extLst>
              <a:ext uri="{FF2B5EF4-FFF2-40B4-BE49-F238E27FC236}">
                <a16:creationId xmlns:a16="http://schemas.microsoft.com/office/drawing/2014/main" id="{25885B75-124F-4F93-B356-204710ED2A08}"/>
              </a:ext>
            </a:extLst>
          </p:cNvPr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Flowchart: Data 2">
            <a:extLst>
              <a:ext uri="{FF2B5EF4-FFF2-40B4-BE49-F238E27FC236}">
                <a16:creationId xmlns:a16="http://schemas.microsoft.com/office/drawing/2014/main" id="{CC4BB8E5-EB60-4117-8277-F4047587A7DB}"/>
              </a:ext>
            </a:extLst>
          </p:cNvPr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52C6FEB6-15EB-4EA6-B7C5-9EE17470DEC0}"/>
              </a:ext>
            </a:extLst>
          </p:cNvPr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18B017A-2EE5-42BD-AD24-642BB8025B93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5" descr="à¸à¸¥à¸à¸²à¸£à¸à¹à¸à¸«à¸²à¸£à¸¹à¸à¸ à¸²à¸à¸ªà¸³à¸«à¸£à¸±à¸ Cloud Computing">
            <a:extLst>
              <a:ext uri="{FF2B5EF4-FFF2-40B4-BE49-F238E27FC236}">
                <a16:creationId xmlns:a16="http://schemas.microsoft.com/office/drawing/2014/main" id="{F734F177-F31C-4E7F-9F4C-8298861A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61">
            <a:extLst>
              <a:ext uri="{FF2B5EF4-FFF2-40B4-BE49-F238E27FC236}">
                <a16:creationId xmlns:a16="http://schemas.microsoft.com/office/drawing/2014/main" id="{3F39CAA8-2C94-4F96-B784-4164118752A3}"/>
              </a:ext>
            </a:extLst>
          </p:cNvPr>
          <p:cNvSpPr txBox="1"/>
          <p:nvPr/>
        </p:nvSpPr>
        <p:spPr>
          <a:xfrm>
            <a:off x="4373498" y="-35871"/>
            <a:ext cx="8951764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การใช้ประโยชน์ระบบประมวลผลแบบคลาวด์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Utilizing Cloud Computing Systems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AD318EA-6D75-4FC7-9566-CAF9FA791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830" y="2535580"/>
            <a:ext cx="7992092" cy="38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23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5259</TotalTime>
  <Words>1174</Words>
  <Application>Microsoft Office PowerPoint</Application>
  <PresentationFormat>Custom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TH SarabunPSK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Chantharamalee Atiwitch (chantati)</cp:lastModifiedBy>
  <cp:revision>734</cp:revision>
  <dcterms:created xsi:type="dcterms:W3CDTF">2017-09-19T00:56:44Z</dcterms:created>
  <dcterms:modified xsi:type="dcterms:W3CDTF">2021-08-24T02:55:07Z</dcterms:modified>
</cp:coreProperties>
</file>